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aveSubsetFonts="1">
  <p:sldMasterIdLst>
    <p:sldMasterId id="2147483648" r:id="rId1"/>
  </p:sldMasterIdLst>
  <p:notesMasterIdLst>
    <p:notesMasterId r:id="rId14"/>
  </p:notesMasterIdLst>
  <p:sldIdLst>
    <p:sldId id="259" r:id="rId2"/>
    <p:sldId id="258" r:id="rId3"/>
    <p:sldId id="265" r:id="rId4"/>
    <p:sldId id="262" r:id="rId5"/>
    <p:sldId id="260" r:id="rId6"/>
    <p:sldId id="263" r:id="rId7"/>
    <p:sldId id="264" r:id="rId8"/>
    <p:sldId id="269" r:id="rId9"/>
    <p:sldId id="270" r:id="rId10"/>
    <p:sldId id="266" r:id="rId11"/>
    <p:sldId id="272" r:id="rId12"/>
    <p:sldId id="268" r:id="rId13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74" d="100"/>
          <a:sy n="74" d="100"/>
        </p:scale>
        <p:origin x="-7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6D70D-471C-438A-B4D1-4023C7BA5222}" type="datetimeFigureOut">
              <a:rPr lang="cs-CZ" smtClean="0"/>
              <a:pPr/>
              <a:t>16.1.2013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7D8C42-61EC-462B-AB3A-380B443C81C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9128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D8C42-61EC-462B-AB3A-380B443C81C0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6878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D8C42-61EC-462B-AB3A-380B443C81C0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6878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D8C42-61EC-462B-AB3A-380B443C81C0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6878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D8C42-61EC-462B-AB3A-380B443C81C0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6878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D8C42-61EC-462B-AB3A-380B443C81C0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6878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D8C42-61EC-462B-AB3A-380B443C81C0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6878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B4731-4541-4CDA-B0DE-CABE0A6178AB}" type="datetimeFigureOut">
              <a:rPr lang="cs-CZ"/>
              <a:pPr>
                <a:defRPr/>
              </a:pPr>
              <a:t>16.1.2013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D3512-D7A7-4857-9540-E93D727E55C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9904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01745-FB42-4495-A1C0-D0BBB979D879}" type="datetimeFigureOut">
              <a:rPr lang="cs-CZ"/>
              <a:pPr>
                <a:defRPr/>
              </a:pPr>
              <a:t>16.1.2013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92E14-9CB7-41EF-B014-6A07EFD4DB7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739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1651C-C890-40A5-9FA2-A1AE5D14FDB6}" type="datetimeFigureOut">
              <a:rPr lang="cs-CZ"/>
              <a:pPr>
                <a:defRPr/>
              </a:pPr>
              <a:t>16.1.2013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ED4F2-1A13-4AD7-8C70-63198665C7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815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45C03-9625-49D0-8F06-7288AB004827}" type="datetimeFigureOut">
              <a:rPr lang="cs-CZ"/>
              <a:pPr>
                <a:defRPr/>
              </a:pPr>
              <a:t>16.1.2013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6E887-353B-4762-BB1A-2F2302F9085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3653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65056-7DE1-4FAC-8F30-775097B26089}" type="datetimeFigureOut">
              <a:rPr lang="cs-CZ"/>
              <a:pPr>
                <a:defRPr/>
              </a:pPr>
              <a:t>16.1.2013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0F3BD-3550-4ED4-AD12-E2E0C7D7AC0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9047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9FAD0-4741-427B-AE1A-7268B20AC5AA}" type="datetimeFigureOut">
              <a:rPr lang="cs-CZ"/>
              <a:pPr>
                <a:defRPr/>
              </a:pPr>
              <a:t>16.1.2013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771D0-61F7-4B3F-812B-A2CFBFC56A6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649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07641-D0CF-4769-8A5F-E573289C45D2}" type="datetimeFigureOut">
              <a:rPr lang="cs-CZ"/>
              <a:pPr>
                <a:defRPr/>
              </a:pPr>
              <a:t>16.1.2013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C5220-E5B8-4296-B80C-4B3D726030A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5547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7CF1E-A14C-4FA0-AAF9-C36DCF030CF6}" type="datetimeFigureOut">
              <a:rPr lang="cs-CZ"/>
              <a:pPr>
                <a:defRPr/>
              </a:pPr>
              <a:t>16.1.2013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AB2C0-38CC-4221-80AC-C98291BCE3A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363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8B813-4900-476D-9239-73911E8130AE}" type="datetimeFigureOut">
              <a:rPr lang="cs-CZ"/>
              <a:pPr>
                <a:defRPr/>
              </a:pPr>
              <a:t>16.1.2013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CB224-8672-4814-9BF8-EE211165580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6088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563D8-2AE8-4485-A82F-44477525AF24}" type="datetimeFigureOut">
              <a:rPr lang="cs-CZ"/>
              <a:pPr>
                <a:defRPr/>
              </a:pPr>
              <a:t>16.1.2013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43087-5392-4D49-9941-CB660EAA048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7447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36C0A-D925-4A5E-BFCD-CA774F020FA8}" type="datetimeFigureOut">
              <a:rPr lang="cs-CZ"/>
              <a:pPr>
                <a:defRPr/>
              </a:pPr>
              <a:t>16.1.2013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F8BBE-726B-4F82-B5B1-1F0F8E52C9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9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95069F-8F95-4A22-B47C-7D10CABC7702}" type="datetimeFigureOut">
              <a:rPr lang="cs-CZ"/>
              <a:pPr>
                <a:defRPr/>
              </a:pPr>
              <a:t>16.1.2013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53D2EC-32FF-4D98-ABF1-3C7945DC541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kument_aplikace_Microsoft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smt.cz/vyzkum/program-informace-zaklad-vyzkum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Zástupný symbol pro obsah 2"/>
          <p:cNvSpPr txBox="1">
            <a:spLocks/>
          </p:cNvSpPr>
          <p:nvPr/>
        </p:nvSpPr>
        <p:spPr bwMode="auto">
          <a:xfrm>
            <a:off x="1692275" y="2205038"/>
            <a:ext cx="6911975" cy="2519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cs-CZ" sz="3200" b="1" dirty="0" smtClean="0">
                <a:latin typeface="Univers Com 65 Bold" pitchFamily="32" charset="0"/>
              </a:rPr>
              <a:t>Projekt NTK v programu LR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cs-CZ" sz="3200" b="1" dirty="0" smtClean="0">
                <a:latin typeface="Univers Com 65 Bold" pitchFamily="32" charset="0"/>
              </a:rPr>
              <a:t>Stav prací k 16. 1. 2013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endParaRPr lang="cs-CZ" sz="3200" b="1" dirty="0">
              <a:latin typeface="Univers Com 65 Bold" pitchFamily="32" charset="0"/>
            </a:endParaRP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cs-CZ" sz="3200" dirty="0" smtClean="0">
                <a:latin typeface="Univers Com 65 Bold" pitchFamily="32" charset="0"/>
              </a:rPr>
              <a:t>Štěpánka Žižková</a:t>
            </a: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3200" dirty="0">
              <a:latin typeface="Univers Com 65 Bold" pitchFamily="32" charset="0"/>
            </a:endParaRP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3200" dirty="0" smtClean="0">
              <a:latin typeface="Univers Com 65 Bold" pitchFamily="32" charset="0"/>
            </a:endParaRP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3200" dirty="0">
              <a:latin typeface="Univers Com 65 Bold" pitchFamily="32" charset="0"/>
            </a:endParaRP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3200" dirty="0">
              <a:latin typeface="Univers Com 65 Bold" pitchFamily="32" charset="0"/>
            </a:endParaRP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3200" dirty="0">
              <a:latin typeface="Univers Com 65 Bold" pitchFamily="3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obsah 2"/>
          <p:cNvSpPr>
            <a:spLocks noGrp="1"/>
          </p:cNvSpPr>
          <p:nvPr>
            <p:ph idx="1"/>
          </p:nvPr>
        </p:nvSpPr>
        <p:spPr>
          <a:xfrm>
            <a:off x="1692275" y="1341438"/>
            <a:ext cx="6932613" cy="5111750"/>
          </a:xfrm>
          <a:solidFill>
            <a:schemeClr val="bg1"/>
          </a:solidFill>
        </p:spPr>
        <p:txBody>
          <a:bodyPr/>
          <a:lstStyle/>
          <a:p>
            <a:pPr marL="0" indent="0" eaLnBrk="1" hangingPunct="1">
              <a:buNone/>
            </a:pPr>
            <a:r>
              <a:rPr lang="cs-CZ" sz="2000" b="1" dirty="0" smtClean="0">
                <a:latin typeface="Univers Com 45 Light" pitchFamily="34" charset="-18"/>
                <a:sym typeface="Wingdings" pitchFamily="2" charset="2"/>
              </a:rPr>
              <a:t>Řešení pro projekt NTK = </a:t>
            </a:r>
            <a:r>
              <a:rPr lang="cs-CZ" sz="2000" b="1" dirty="0" smtClean="0">
                <a:solidFill>
                  <a:srgbClr val="FF0000"/>
                </a:solidFill>
                <a:latin typeface="Univers Com 45 Light" pitchFamily="34" charset="-18"/>
                <a:sym typeface="Wingdings" pitchFamily="2" charset="2"/>
              </a:rPr>
              <a:t>Prohlášení</a:t>
            </a:r>
          </a:p>
          <a:p>
            <a:pPr marL="0" indent="0" eaLnBrk="1" hangingPunct="1">
              <a:buNone/>
            </a:pPr>
            <a:endParaRPr lang="cs-CZ" sz="2000" b="1" dirty="0">
              <a:latin typeface="Univers Com 45 Light" pitchFamily="34" charset="-18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cs-CZ" sz="2000" dirty="0" smtClean="0">
                <a:latin typeface="Univers Com 45 Light" pitchFamily="34" charset="-18"/>
                <a:sym typeface="Wingdings" pitchFamily="2" charset="2"/>
              </a:rPr>
              <a:t>Budou zaslána jednotlivým kontaktním osobám dne </a:t>
            </a:r>
          </a:p>
          <a:p>
            <a:pPr marL="0" indent="0" eaLnBrk="1" hangingPunct="1">
              <a:buNone/>
            </a:pPr>
            <a:r>
              <a:rPr lang="cs-CZ" sz="2000" dirty="0" smtClean="0">
                <a:solidFill>
                  <a:srgbClr val="FF0000"/>
                </a:solidFill>
                <a:latin typeface="Univers Com 45 Light" pitchFamily="34" charset="-18"/>
                <a:sym typeface="Wingdings" pitchFamily="2" charset="2"/>
              </a:rPr>
              <a:t>      17. 1. 2013</a:t>
            </a:r>
          </a:p>
          <a:p>
            <a:pPr marL="0" indent="0" eaLnBrk="1" hangingPunct="1">
              <a:buNone/>
            </a:pPr>
            <a:endParaRPr lang="cs-CZ" sz="2000" dirty="0">
              <a:solidFill>
                <a:srgbClr val="FF0000"/>
              </a:solidFill>
              <a:latin typeface="Univers Com 45 Light" pitchFamily="34" charset="-18"/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r>
              <a:rPr lang="cs-CZ" sz="2000" dirty="0" smtClean="0">
                <a:latin typeface="Univers Com 45 Light" pitchFamily="34" charset="-18"/>
                <a:sym typeface="Wingdings" pitchFamily="2" charset="2"/>
              </a:rPr>
              <a:t>Podepsaná nutno zaslat tak, aby </a:t>
            </a:r>
            <a:r>
              <a:rPr lang="cs-CZ" sz="2000" b="1" dirty="0" smtClean="0">
                <a:solidFill>
                  <a:srgbClr val="FF0000"/>
                </a:solidFill>
                <a:latin typeface="Univers Com 45 Light" pitchFamily="34" charset="-18"/>
                <a:sym typeface="Wingdings" pitchFamily="2" charset="2"/>
              </a:rPr>
              <a:t>nejpozději 25. 1. 2013 </a:t>
            </a:r>
            <a:r>
              <a:rPr lang="cs-CZ" sz="2000" dirty="0" smtClean="0">
                <a:latin typeface="Univers Com 45 Light" pitchFamily="34" charset="-18"/>
                <a:sym typeface="Wingdings" pitchFamily="2" charset="2"/>
              </a:rPr>
              <a:t>byl </a:t>
            </a:r>
            <a:r>
              <a:rPr lang="cs-CZ" sz="2000" dirty="0" err="1" smtClean="0">
                <a:latin typeface="Univers Com 45 Light" pitchFamily="34" charset="-18"/>
                <a:sym typeface="Wingdings" pitchFamily="2" charset="2"/>
              </a:rPr>
              <a:t>vyskenovaný</a:t>
            </a:r>
            <a:r>
              <a:rPr lang="cs-CZ" sz="2000" dirty="0" smtClean="0">
                <a:latin typeface="Univers Com 45 Light" pitchFamily="34" charset="-18"/>
                <a:sym typeface="Wingdings" pitchFamily="2" charset="2"/>
              </a:rPr>
              <a:t> originál s podpisy  na adrese, která bude uvedena v průvodním mailu </a:t>
            </a:r>
          </a:p>
          <a:p>
            <a:pPr>
              <a:buFont typeface="Wingdings" pitchFamily="2" charset="2"/>
              <a:buChar char="§"/>
            </a:pPr>
            <a:endParaRPr lang="cs-CZ" sz="2000" dirty="0">
              <a:solidFill>
                <a:srgbClr val="FF0000"/>
              </a:solidFill>
              <a:latin typeface="Univers Com 45 Light" pitchFamily="34" charset="-18"/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r>
              <a:rPr lang="cs-CZ" sz="2000" dirty="0" smtClean="0">
                <a:latin typeface="Univers Com 45 Light" pitchFamily="34" charset="-18"/>
                <a:sym typeface="Wingdings" pitchFamily="2" charset="2"/>
              </a:rPr>
              <a:t>Text prohlášení </a:t>
            </a:r>
            <a:r>
              <a:rPr lang="cs-CZ" sz="2000" b="1" dirty="0" smtClean="0">
                <a:solidFill>
                  <a:srgbClr val="FF0000"/>
                </a:solidFill>
                <a:latin typeface="Univers Com 45 Light" pitchFamily="34" charset="-18"/>
                <a:sym typeface="Wingdings" pitchFamily="2" charset="2"/>
              </a:rPr>
              <a:t>kopíruje povinné údaje </a:t>
            </a:r>
            <a:r>
              <a:rPr lang="cs-CZ" sz="2000" dirty="0" smtClean="0">
                <a:latin typeface="Univers Com 45 Light" pitchFamily="34" charset="-18"/>
                <a:sym typeface="Wingdings" pitchFamily="2" charset="2"/>
              </a:rPr>
              <a:t>stanovené Zadávací dokumentací programu LR</a:t>
            </a:r>
          </a:p>
          <a:p>
            <a:pPr eaLnBrk="1" hangingPunct="1">
              <a:buFont typeface="Wingdings" pitchFamily="2" charset="2"/>
              <a:buChar char="§"/>
            </a:pPr>
            <a:endParaRPr lang="cs-CZ" sz="2000" dirty="0">
              <a:latin typeface="Univers Com 45 Light" pitchFamily="34" charset="-18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sz="2000" dirty="0" smtClean="0">
              <a:latin typeface="Univers Com 45 Light" pitchFamily="34" charset="-18"/>
              <a:sym typeface="Wingdings" pitchFamily="2" charset="2"/>
            </a:endParaRPr>
          </a:p>
          <a:p>
            <a:pPr marL="0" indent="0" eaLnBrk="1" hangingPunct="1">
              <a:buNone/>
            </a:pPr>
            <a:endParaRPr lang="cs-CZ" sz="2000" dirty="0" smtClean="0">
              <a:latin typeface="Univers Com 45 Light" pitchFamily="34" charset="-18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sz="2000" dirty="0" smtClean="0">
              <a:latin typeface="Univers Com 45 Light" pitchFamily="34" charset="-18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sz="2000" dirty="0" smtClean="0">
              <a:latin typeface="Univers Com 45 Light" pitchFamily="34" charset="-18"/>
            </a:endParaRPr>
          </a:p>
        </p:txBody>
      </p:sp>
      <p:sp>
        <p:nvSpPr>
          <p:cNvPr id="5123" name="Zástupný symbol pro obsah 2"/>
          <p:cNvSpPr txBox="1">
            <a:spLocks/>
          </p:cNvSpPr>
          <p:nvPr/>
        </p:nvSpPr>
        <p:spPr bwMode="auto">
          <a:xfrm>
            <a:off x="1692275" y="333375"/>
            <a:ext cx="6911975" cy="863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sz="3200" dirty="0" smtClean="0">
                <a:latin typeface="Univers Com 55" pitchFamily="32" charset="0"/>
                <a:sym typeface="Wingdings" pitchFamily="2" charset="2"/>
              </a:rPr>
              <a:t>Projekt NTK</a:t>
            </a:r>
            <a:endParaRPr lang="cs-CZ" sz="3200" dirty="0">
              <a:latin typeface="Univers Com 55" pitchFamily="32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714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7748052"/>
              </p:ext>
            </p:extLst>
          </p:nvPr>
        </p:nvGraphicFramePr>
        <p:xfrm>
          <a:off x="1691680" y="-11459"/>
          <a:ext cx="7056784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Dokument" r:id="rId3" imgW="5759285" imgH="10022159" progId="Word.Document.12">
                  <p:embed/>
                </p:oleObj>
              </mc:Choice>
              <mc:Fallback>
                <p:oleObj name="Dokument" r:id="rId3" imgW="5759285" imgH="10022159" progId="Word.Document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-11459"/>
                        <a:ext cx="7056784" cy="6858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7668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Zástupný symbol pro obsah 2"/>
          <p:cNvSpPr txBox="1">
            <a:spLocks/>
          </p:cNvSpPr>
          <p:nvPr/>
        </p:nvSpPr>
        <p:spPr bwMode="auto">
          <a:xfrm>
            <a:off x="1692275" y="2205038"/>
            <a:ext cx="6911975" cy="2519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endParaRPr lang="cs-CZ" sz="3200" b="1" dirty="0" smtClean="0">
              <a:latin typeface="Univers Com 65 Bold" pitchFamily="32" charset="0"/>
            </a:endParaRP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cs-CZ" sz="3200" b="1" dirty="0" smtClean="0">
                <a:latin typeface="Univers Com 55" pitchFamily="34" charset="-18"/>
              </a:rPr>
              <a:t>Děkuji za pozornost.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endParaRPr lang="cs-CZ" sz="3200" b="1" dirty="0">
              <a:latin typeface="Univers Com 55" pitchFamily="34" charset="-18"/>
            </a:endParaRP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cs-CZ" sz="3200" b="1" dirty="0" smtClean="0">
                <a:latin typeface="Univers Com 55" pitchFamily="34" charset="-18"/>
              </a:rPr>
              <a:t>Otázky?</a:t>
            </a:r>
            <a:endParaRPr lang="cs-CZ" sz="3200" dirty="0" smtClean="0">
              <a:latin typeface="Univers Com 55" pitchFamily="34" charset="-18"/>
            </a:endParaRP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3200" dirty="0">
              <a:latin typeface="Univers Com 65 Bold" pitchFamily="32" charset="0"/>
            </a:endParaRP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3200" dirty="0" smtClean="0">
              <a:latin typeface="Univers Com 65 Bold" pitchFamily="32" charset="0"/>
            </a:endParaRP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3200" dirty="0">
              <a:latin typeface="Univers Com 65 Bold" pitchFamily="32" charset="0"/>
            </a:endParaRP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3200" dirty="0">
              <a:latin typeface="Univers Com 65 Bold" pitchFamily="32" charset="0"/>
            </a:endParaRPr>
          </a:p>
          <a:p>
            <a:pPr eaLnBrk="1" hangingPunct="1">
              <a:spcBef>
                <a:spcPct val="20000"/>
              </a:spcBef>
              <a:buFont typeface="Arial" charset="0"/>
              <a:buNone/>
            </a:pPr>
            <a:endParaRPr lang="cs-CZ" sz="3200" dirty="0">
              <a:latin typeface="Univers Com 65 Bold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73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Zástupný symbol pro obsah 2"/>
          <p:cNvSpPr>
            <a:spLocks noGrp="1"/>
          </p:cNvSpPr>
          <p:nvPr>
            <p:ph idx="1"/>
          </p:nvPr>
        </p:nvSpPr>
        <p:spPr>
          <a:xfrm>
            <a:off x="1692275" y="1341438"/>
            <a:ext cx="6932613" cy="5111750"/>
          </a:xfrm>
          <a:solidFill>
            <a:schemeClr val="bg1"/>
          </a:solidFill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Délka řešení projektů: </a:t>
            </a:r>
            <a:r>
              <a:rPr lang="cs-CZ" sz="2000" b="1" dirty="0" smtClean="0">
                <a:solidFill>
                  <a:srgbClr val="FF0000"/>
                </a:solidFill>
                <a:latin typeface="Univers Com 55" pitchFamily="34" charset="-18"/>
                <a:sym typeface="Wingdings" pitchFamily="2" charset="2"/>
              </a:rPr>
              <a:t>1. 8. 2013 – 30. 9. 2017</a:t>
            </a:r>
            <a:endParaRPr lang="cs-CZ" sz="2000" dirty="0" smtClean="0">
              <a:latin typeface="Univers Com 55" pitchFamily="34" charset="-18"/>
              <a:sym typeface="Wingdings" pitchFamily="2" charset="2"/>
            </a:endParaRPr>
          </a:p>
          <a:p>
            <a:pPr>
              <a:buNone/>
            </a:pPr>
            <a:endParaRPr lang="cs-CZ" sz="2000" dirty="0" smtClean="0">
              <a:latin typeface="Univers Com 55" pitchFamily="34" charset="-18"/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Uznatelným nákladem </a:t>
            </a:r>
            <a:r>
              <a:rPr lang="cs-CZ" sz="2000" b="1" dirty="0" smtClean="0">
                <a:solidFill>
                  <a:srgbClr val="FF0000"/>
                </a:solidFill>
                <a:latin typeface="Univers Com 55" pitchFamily="34" charset="-18"/>
                <a:sym typeface="Wingdings" pitchFamily="2" charset="2"/>
              </a:rPr>
              <a:t>je</a:t>
            </a: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 </a:t>
            </a:r>
            <a:r>
              <a:rPr lang="cs-CZ" sz="2000" smtClean="0">
                <a:latin typeface="Univers Com 55" pitchFamily="34" charset="-18"/>
                <a:sym typeface="Wingdings" pitchFamily="2" charset="2"/>
              </a:rPr>
              <a:t>předplatné </a:t>
            </a:r>
            <a:r>
              <a:rPr lang="cs-CZ" sz="2000" smtClean="0">
                <a:latin typeface="Univers Com 55" pitchFamily="34" charset="-18"/>
                <a:sym typeface="Wingdings" pitchFamily="2" charset="2"/>
              </a:rPr>
              <a:t>pokračující za </a:t>
            </a: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datum 30. 9. </a:t>
            </a: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2017</a:t>
            </a:r>
            <a:endParaRPr lang="cs-CZ" sz="2000" dirty="0" smtClean="0">
              <a:latin typeface="Univers Com 55" pitchFamily="34" charset="-18"/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endParaRPr lang="cs-CZ" sz="2000" dirty="0" smtClean="0">
              <a:latin typeface="Univers Com 55" pitchFamily="34" charset="-18"/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Uznatelným nákladem </a:t>
            </a:r>
            <a:r>
              <a:rPr lang="cs-CZ" sz="2000" b="1" dirty="0" smtClean="0">
                <a:solidFill>
                  <a:srgbClr val="FF0000"/>
                </a:solidFill>
                <a:latin typeface="Univers Com 55" pitchFamily="34" charset="-18"/>
                <a:sym typeface="Wingdings" pitchFamily="2" charset="2"/>
              </a:rPr>
              <a:t>není </a:t>
            </a: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předplatné od 1. 1. 2013;</a:t>
            </a:r>
          </a:p>
          <a:p>
            <a:pPr lvl="1">
              <a:buFont typeface="Wingdings" pitchFamily="2" charset="2"/>
              <a:buChar char="§"/>
            </a:pPr>
            <a:r>
              <a:rPr lang="cs-CZ" sz="1600" dirty="0" smtClean="0">
                <a:latin typeface="Univers Com 55" pitchFamily="34" charset="-18"/>
                <a:sym typeface="Wingdings" pitchFamily="2" charset="2"/>
              </a:rPr>
              <a:t>doporučení MŠMT: předplatné na 2013 je uznatelný náklad, </a:t>
            </a:r>
            <a:r>
              <a:rPr lang="cs-CZ" sz="1600" dirty="0" smtClean="0">
                <a:latin typeface="Univers Com 55" pitchFamily="34" charset="-18"/>
              </a:rPr>
              <a:t>bude-li </a:t>
            </a:r>
            <a:r>
              <a:rPr lang="cs-CZ" sz="1600" dirty="0">
                <a:latin typeface="Univers Com 55" pitchFamily="34" charset="-18"/>
              </a:rPr>
              <a:t>úhrada tohoto nákladu zúčtována v rámci projektu po datu podpisu </a:t>
            </a:r>
            <a:r>
              <a:rPr lang="cs-CZ" sz="1600" dirty="0" smtClean="0">
                <a:latin typeface="Univers Com 55" pitchFamily="34" charset="-18"/>
              </a:rPr>
              <a:t>smlouvy </a:t>
            </a:r>
            <a:r>
              <a:rPr lang="cs-CZ" sz="1600" dirty="0">
                <a:latin typeface="Univers Com 55" pitchFamily="34" charset="-18"/>
              </a:rPr>
              <a:t>o poskytnutí podpory. </a:t>
            </a:r>
            <a:r>
              <a:rPr lang="cs-CZ" sz="2000" dirty="0">
                <a:latin typeface="Univers Com 55" pitchFamily="34" charset="-18"/>
              </a:rPr>
              <a:t>	</a:t>
            </a:r>
            <a:endParaRPr lang="cs-CZ" sz="2000" dirty="0" smtClean="0">
              <a:latin typeface="Univers Com 55" pitchFamily="34" charset="-18"/>
            </a:endParaRPr>
          </a:p>
          <a:p>
            <a:pPr lvl="1">
              <a:buNone/>
            </a:pPr>
            <a:endParaRPr lang="cs-CZ" sz="2000" dirty="0">
              <a:latin typeface="Univers Com 55" pitchFamily="34" charset="-18"/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Zásada: </a:t>
            </a:r>
            <a:r>
              <a:rPr lang="cs-CZ" sz="2000" dirty="0" smtClean="0">
                <a:solidFill>
                  <a:srgbClr val="FF0000"/>
                </a:solidFill>
                <a:latin typeface="Univers Com 55" pitchFamily="34" charset="-18"/>
                <a:sym typeface="Wingdings" pitchFamily="2" charset="2"/>
              </a:rPr>
              <a:t>jedna </a:t>
            </a: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instituce, pouze </a:t>
            </a:r>
            <a:r>
              <a:rPr lang="cs-CZ" sz="2000" dirty="0" smtClean="0">
                <a:solidFill>
                  <a:srgbClr val="FF0000"/>
                </a:solidFill>
                <a:latin typeface="Univers Com 55" pitchFamily="34" charset="-18"/>
                <a:sym typeface="Wingdings" pitchFamily="2" charset="2"/>
              </a:rPr>
              <a:t>jeden</a:t>
            </a: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 projekt.</a:t>
            </a:r>
          </a:p>
          <a:p>
            <a:pPr lvl="1">
              <a:buFont typeface="Wingdings" pitchFamily="2" charset="2"/>
              <a:buChar char="§"/>
            </a:pPr>
            <a:endParaRPr lang="cs-CZ" sz="2000" dirty="0" smtClean="0">
              <a:latin typeface="Univers Com 55" pitchFamily="34" charset="-18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sz="2000" dirty="0" smtClean="0">
              <a:latin typeface="Univers Com 55" pitchFamily="34" charset="-18"/>
              <a:sym typeface="Wingdings" pitchFamily="2" charset="2"/>
            </a:endParaRPr>
          </a:p>
          <a:p>
            <a:pPr eaLnBrk="1" hangingPunct="1"/>
            <a:endParaRPr lang="cs-CZ" sz="2000" dirty="0" smtClean="0">
              <a:latin typeface="Univers Com 55" pitchFamily="34" charset="-18"/>
              <a:sym typeface="Wingdings" pitchFamily="2" charset="2"/>
            </a:endParaRPr>
          </a:p>
          <a:p>
            <a:pPr eaLnBrk="1" hangingPunct="1"/>
            <a:endParaRPr lang="cs-CZ" sz="2000" dirty="0" smtClean="0">
              <a:latin typeface="Univers Com 55" pitchFamily="34" charset="-18"/>
              <a:sym typeface="Wingdings" pitchFamily="2" charset="2"/>
            </a:endParaRPr>
          </a:p>
          <a:p>
            <a:pPr eaLnBrk="1" hangingPunct="1"/>
            <a:endParaRPr lang="cs-CZ" sz="2000" dirty="0" smtClean="0">
              <a:latin typeface="Univers Com 55" pitchFamily="34" charset="-18"/>
              <a:sym typeface="Wingdings" pitchFamily="2" charset="2"/>
            </a:endParaRPr>
          </a:p>
          <a:p>
            <a:pPr eaLnBrk="1" hangingPunct="1"/>
            <a:endParaRPr lang="cs-CZ" sz="2000" dirty="0" smtClean="0">
              <a:latin typeface="Univers Com 55" pitchFamily="34" charset="-18"/>
              <a:sym typeface="Wingdings" pitchFamily="2" charset="2"/>
            </a:endParaRPr>
          </a:p>
          <a:p>
            <a:pPr eaLnBrk="1" hangingPunct="1"/>
            <a:endParaRPr lang="cs-CZ" sz="2000" dirty="0" smtClean="0">
              <a:latin typeface="Univers Com 55" pitchFamily="34" charset="-18"/>
            </a:endParaRPr>
          </a:p>
        </p:txBody>
      </p:sp>
      <p:sp>
        <p:nvSpPr>
          <p:cNvPr id="3075" name="Zástupný symbol pro obsah 2"/>
          <p:cNvSpPr txBox="1">
            <a:spLocks/>
          </p:cNvSpPr>
          <p:nvPr/>
        </p:nvSpPr>
        <p:spPr bwMode="auto">
          <a:xfrm>
            <a:off x="1692275" y="333375"/>
            <a:ext cx="6911975" cy="863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sz="3200" dirty="0" smtClean="0">
                <a:latin typeface="Univers Com 55" pitchFamily="32" charset="0"/>
                <a:sym typeface="Wingdings" pitchFamily="2" charset="2"/>
              </a:rPr>
              <a:t>Zadávací </a:t>
            </a:r>
            <a:r>
              <a:rPr lang="cs-CZ" sz="3200" dirty="0">
                <a:latin typeface="Univers Com 55" pitchFamily="32" charset="0"/>
                <a:sym typeface="Wingdings" pitchFamily="2" charset="2"/>
              </a:rPr>
              <a:t>dokumentace programu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Zástupný symbol pro obsah 2"/>
          <p:cNvSpPr>
            <a:spLocks noGrp="1"/>
          </p:cNvSpPr>
          <p:nvPr>
            <p:ph idx="1"/>
          </p:nvPr>
        </p:nvSpPr>
        <p:spPr>
          <a:xfrm>
            <a:off x="1692275" y="1341438"/>
            <a:ext cx="6932613" cy="5111750"/>
          </a:xfrm>
          <a:solidFill>
            <a:schemeClr val="bg1"/>
          </a:solidFill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Maximální výše podpory na jeden projekt a jednoho uchazeče: </a:t>
            </a:r>
            <a:r>
              <a:rPr lang="cs-CZ" sz="2000" b="1" dirty="0" smtClean="0">
                <a:solidFill>
                  <a:srgbClr val="FF0000"/>
                </a:solidFill>
                <a:latin typeface="Univers Com 55" pitchFamily="34" charset="-18"/>
                <a:sym typeface="Wingdings" pitchFamily="2" charset="2"/>
              </a:rPr>
              <a:t>580 mil. Kč </a:t>
            </a:r>
          </a:p>
          <a:p>
            <a:pPr marL="0" indent="0">
              <a:buNone/>
            </a:pPr>
            <a:endParaRPr lang="cs-CZ" sz="2000" b="1" dirty="0" smtClean="0">
              <a:solidFill>
                <a:srgbClr val="FF0000"/>
              </a:solidFill>
              <a:latin typeface="Univers Com 55" pitchFamily="34" charset="-18"/>
              <a:sym typeface="Wingdings" pitchFamily="2" charset="2"/>
            </a:endParaRPr>
          </a:p>
          <a:p>
            <a:pPr lvl="1"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omezení pocházející z evropské legislativy, tj. ekvivalent cca 20 mil. EUR,</a:t>
            </a:r>
          </a:p>
          <a:p>
            <a:pPr lvl="1">
              <a:buFont typeface="Wingdings" pitchFamily="2" charset="2"/>
              <a:buChar char="§"/>
            </a:pPr>
            <a:r>
              <a:rPr lang="cs-CZ" sz="2000" dirty="0">
                <a:solidFill>
                  <a:srgbClr val="FF0000"/>
                </a:solidFill>
                <a:latin typeface="Univers Com 55" pitchFamily="34" charset="-18"/>
                <a:sym typeface="Wingdings" pitchFamily="2" charset="2"/>
              </a:rPr>
              <a:t>=</a:t>
            </a:r>
            <a:r>
              <a:rPr lang="cs-CZ" sz="2000" dirty="0" smtClean="0">
                <a:solidFill>
                  <a:srgbClr val="FF0000"/>
                </a:solidFill>
                <a:latin typeface="Univers Com 55" pitchFamily="34" charset="-18"/>
                <a:sym typeface="Wingdings" pitchFamily="2" charset="2"/>
              </a:rPr>
              <a:t> zásadní omezení pro velký projekt..</a:t>
            </a:r>
          </a:p>
          <a:p>
            <a:pPr lvl="1">
              <a:buFont typeface="Wingdings" pitchFamily="2" charset="2"/>
              <a:buChar char="§"/>
            </a:pPr>
            <a:endParaRPr lang="cs-CZ" sz="2000" dirty="0">
              <a:solidFill>
                <a:srgbClr val="FF0000"/>
              </a:solidFill>
              <a:latin typeface="Univers Com 55" pitchFamily="34" charset="-18"/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4" charset="-18"/>
              </a:rPr>
              <a:t>Nastavení kurzů v cenových nabídkách projektu:</a:t>
            </a:r>
          </a:p>
          <a:p>
            <a:pPr>
              <a:buNone/>
            </a:pPr>
            <a:endParaRPr lang="cs-CZ" sz="2000" dirty="0" smtClean="0">
              <a:latin typeface="Univers Com 55" pitchFamily="34" charset="-18"/>
            </a:endParaRPr>
          </a:p>
          <a:p>
            <a:pPr marL="0" indent="0">
              <a:buNone/>
            </a:pPr>
            <a:r>
              <a:rPr lang="cs-CZ" sz="2000" dirty="0" smtClean="0">
                <a:latin typeface="Univers Com 55" pitchFamily="34" charset="-18"/>
              </a:rPr>
              <a:t>„… způsobilé </a:t>
            </a:r>
            <a:r>
              <a:rPr lang="cs-CZ" sz="2000" dirty="0">
                <a:latin typeface="Univers Com 55" pitchFamily="34" charset="-18"/>
              </a:rPr>
              <a:t>náklady musí odpovídat cenám v místě a čase </a:t>
            </a:r>
            <a:r>
              <a:rPr lang="cs-CZ" sz="2000" dirty="0" smtClean="0">
                <a:latin typeface="Univers Com 55" pitchFamily="34" charset="-18"/>
              </a:rPr>
              <a:t>obvyklým </a:t>
            </a:r>
            <a:r>
              <a:rPr lang="cs-CZ" sz="2000" dirty="0">
                <a:latin typeface="Univers Com 55" pitchFamily="34" charset="-18"/>
              </a:rPr>
              <a:t>a dále i obecně platí, že podpora není určena na úhradu kurzových </a:t>
            </a:r>
            <a:r>
              <a:rPr lang="cs-CZ" sz="2000" dirty="0" smtClean="0">
                <a:latin typeface="Univers Com 55" pitchFamily="34" charset="-18"/>
              </a:rPr>
              <a:t>rozdílů.“</a:t>
            </a:r>
            <a:r>
              <a:rPr lang="cs-CZ" sz="2000" dirty="0">
                <a:latin typeface="Univers Com 55" pitchFamily="34" charset="-18"/>
              </a:rPr>
              <a:t>	</a:t>
            </a:r>
          </a:p>
          <a:p>
            <a:pPr eaLnBrk="1" hangingPunct="1">
              <a:buFont typeface="Wingdings" pitchFamily="2" charset="2"/>
              <a:buChar char="§"/>
            </a:pPr>
            <a:endParaRPr lang="cs-CZ" sz="2000" dirty="0" smtClean="0">
              <a:latin typeface="Univers Com 55" pitchFamily="34" charset="-18"/>
              <a:sym typeface="Wingdings" pitchFamily="2" charset="2"/>
            </a:endParaRPr>
          </a:p>
          <a:p>
            <a:pPr eaLnBrk="1" hangingPunct="1"/>
            <a:endParaRPr lang="cs-CZ" sz="2000" dirty="0" smtClean="0">
              <a:sym typeface="Wingdings" pitchFamily="2" charset="2"/>
            </a:endParaRPr>
          </a:p>
          <a:p>
            <a:pPr eaLnBrk="1" hangingPunct="1"/>
            <a:endParaRPr lang="cs-CZ" sz="2000" dirty="0" smtClean="0">
              <a:sym typeface="Wingdings" pitchFamily="2" charset="2"/>
            </a:endParaRPr>
          </a:p>
          <a:p>
            <a:pPr eaLnBrk="1" hangingPunct="1"/>
            <a:endParaRPr lang="cs-CZ" sz="2000" dirty="0" smtClean="0">
              <a:sym typeface="Wingdings" pitchFamily="2" charset="2"/>
            </a:endParaRPr>
          </a:p>
          <a:p>
            <a:pPr eaLnBrk="1" hangingPunct="1"/>
            <a:endParaRPr lang="cs-CZ" sz="2000" dirty="0" smtClean="0">
              <a:sym typeface="Wingdings" pitchFamily="2" charset="2"/>
            </a:endParaRPr>
          </a:p>
          <a:p>
            <a:pPr eaLnBrk="1" hangingPunct="1"/>
            <a:endParaRPr lang="cs-CZ" sz="2000" dirty="0" smtClean="0"/>
          </a:p>
        </p:txBody>
      </p:sp>
      <p:sp>
        <p:nvSpPr>
          <p:cNvPr id="3075" name="Zástupný symbol pro obsah 2"/>
          <p:cNvSpPr txBox="1">
            <a:spLocks/>
          </p:cNvSpPr>
          <p:nvPr/>
        </p:nvSpPr>
        <p:spPr bwMode="auto">
          <a:xfrm>
            <a:off x="1692275" y="333375"/>
            <a:ext cx="6911975" cy="863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sz="3200" dirty="0" smtClean="0">
                <a:latin typeface="Univers Com 55" pitchFamily="32" charset="0"/>
                <a:sym typeface="Wingdings" pitchFamily="2" charset="2"/>
              </a:rPr>
              <a:t>Zadávací </a:t>
            </a:r>
            <a:r>
              <a:rPr lang="cs-CZ" sz="3200" dirty="0">
                <a:latin typeface="Univers Com 55" pitchFamily="32" charset="0"/>
                <a:sym typeface="Wingdings" pitchFamily="2" charset="2"/>
              </a:rPr>
              <a:t>dokumentace programu</a:t>
            </a:r>
          </a:p>
        </p:txBody>
      </p:sp>
    </p:spTree>
    <p:extLst>
      <p:ext uri="{BB962C8B-B14F-4D97-AF65-F5344CB8AC3E}">
        <p14:creationId xmlns:p14="http://schemas.microsoft.com/office/powerpoint/2010/main" val="193807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ástupný symbol pro obsah 2"/>
          <p:cNvSpPr>
            <a:spLocks noGrp="1"/>
          </p:cNvSpPr>
          <p:nvPr>
            <p:ph idx="1"/>
          </p:nvPr>
        </p:nvSpPr>
        <p:spPr>
          <a:xfrm>
            <a:off x="1692275" y="1341438"/>
            <a:ext cx="6932613" cy="5111750"/>
          </a:xfrm>
          <a:solidFill>
            <a:schemeClr val="bg1"/>
          </a:solidFill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EIZ pouze pro </a:t>
            </a:r>
            <a:r>
              <a:rPr lang="cs-CZ" sz="2000" dirty="0" smtClean="0">
                <a:solidFill>
                  <a:srgbClr val="FF0000"/>
                </a:solidFill>
                <a:latin typeface="Univers Com 55" pitchFamily="32" charset="0"/>
                <a:sym typeface="Wingdings" pitchFamily="2" charset="2"/>
              </a:rPr>
              <a:t>neziskový</a:t>
            </a: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 sektor, resp. </a:t>
            </a:r>
            <a:r>
              <a:rPr lang="cs-CZ" sz="2000" dirty="0" err="1" smtClean="0">
                <a:latin typeface="Univers Com 55" pitchFamily="32" charset="0"/>
                <a:sym typeface="Wingdings" pitchFamily="2" charset="2"/>
              </a:rPr>
              <a:t>nehospodářské</a:t>
            </a: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 činnosti 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Nutnost </a:t>
            </a:r>
            <a:r>
              <a:rPr lang="cs-CZ" sz="2000" dirty="0" smtClean="0">
                <a:solidFill>
                  <a:srgbClr val="FF0000"/>
                </a:solidFill>
                <a:latin typeface="Univers Com 55" pitchFamily="32" charset="0"/>
                <a:sym typeface="Wingdings" pitchFamily="2" charset="2"/>
              </a:rPr>
              <a:t>vyloučit</a:t>
            </a: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 křížové, resp. dvojí financování (OP </a:t>
            </a:r>
            <a:r>
              <a:rPr lang="cs-CZ" sz="2000" dirty="0" err="1" smtClean="0">
                <a:latin typeface="Univers Com 55" pitchFamily="32" charset="0"/>
                <a:sym typeface="Wingdings" pitchFamily="2" charset="2"/>
              </a:rPr>
              <a:t>VaVpI</a:t>
            </a: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 apod.), resp. současné financování z jiných veřejných finančních zdrojů</a:t>
            </a:r>
          </a:p>
          <a:p>
            <a:pPr eaLnBrk="1" hangingPunct="1">
              <a:buFont typeface="Wingdings" pitchFamily="2" charset="2"/>
              <a:buChar char="§"/>
            </a:pPr>
            <a:endParaRPr lang="cs-CZ" sz="2000" dirty="0">
              <a:latin typeface="Univers Com 55" pitchFamily="32" charset="0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Kdo může být členem konsorcia, resp. uživatelem výsledků programu LR?</a:t>
            </a:r>
          </a:p>
          <a:p>
            <a:pPr lvl="1"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Výzkumné organizace</a:t>
            </a:r>
          </a:p>
          <a:p>
            <a:pPr lvl="1"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Specializované, odborné a vědecké knihovny podle zákona 257/2001 Sb.</a:t>
            </a:r>
          </a:p>
          <a:p>
            <a:pPr lvl="1"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Odborná veřejnost:</a:t>
            </a:r>
          </a:p>
          <a:p>
            <a:pPr lvl="2"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Akademičtí pracovníci, studenti všech typů VŠ, pracovníci </a:t>
            </a:r>
            <a:r>
              <a:rPr lang="cs-CZ" sz="2000" dirty="0" err="1" smtClean="0">
                <a:latin typeface="Univers Com 55" pitchFamily="32" charset="0"/>
                <a:sym typeface="Wingdings" pitchFamily="2" charset="2"/>
              </a:rPr>
              <a:t>v.o</a:t>
            </a: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.</a:t>
            </a:r>
          </a:p>
          <a:p>
            <a:pPr lvl="1">
              <a:buFont typeface="Wingdings" pitchFamily="2" charset="2"/>
              <a:buChar char="§"/>
            </a:pPr>
            <a:endParaRPr lang="cs-CZ" sz="2000" dirty="0" smtClean="0">
              <a:latin typeface="Univers Com 55" pitchFamily="32" charset="0"/>
              <a:sym typeface="Wingdings" pitchFamily="2" charset="2"/>
            </a:endParaRPr>
          </a:p>
          <a:p>
            <a:pPr lvl="1">
              <a:buFont typeface="Wingdings" pitchFamily="2" charset="2"/>
              <a:buChar char="§"/>
            </a:pPr>
            <a:endParaRPr lang="cs-CZ" sz="2000" dirty="0" smtClean="0">
              <a:latin typeface="Univers Com 55" pitchFamily="32" charset="0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sz="2000" dirty="0" smtClean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sz="2000" dirty="0" smtClean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sz="2000" dirty="0" smtClean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sz="2000" dirty="0" smtClean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sz="2000" dirty="0" smtClean="0"/>
          </a:p>
        </p:txBody>
      </p:sp>
      <p:sp>
        <p:nvSpPr>
          <p:cNvPr id="4099" name="Zástupný symbol pro obsah 2"/>
          <p:cNvSpPr txBox="1">
            <a:spLocks/>
          </p:cNvSpPr>
          <p:nvPr/>
        </p:nvSpPr>
        <p:spPr bwMode="auto">
          <a:xfrm>
            <a:off x="1692275" y="333375"/>
            <a:ext cx="6911975" cy="863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sz="3200" dirty="0">
                <a:latin typeface="Univers Com 55" pitchFamily="32" charset="0"/>
                <a:sym typeface="Wingdings" pitchFamily="2" charset="2"/>
              </a:rPr>
              <a:t>Zadávací dokumentace programu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obsah 2"/>
          <p:cNvSpPr>
            <a:spLocks noGrp="1"/>
          </p:cNvSpPr>
          <p:nvPr>
            <p:ph idx="1"/>
          </p:nvPr>
        </p:nvSpPr>
        <p:spPr>
          <a:xfrm>
            <a:off x="1692275" y="1341438"/>
            <a:ext cx="6932613" cy="5111750"/>
          </a:xfrm>
          <a:solidFill>
            <a:schemeClr val="bg1"/>
          </a:solidFill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Projekty orientované na licenční zpřístupnění EIZ vícečlenným konsorciálním uskupením uživatelů = projekt připravovaný NTK:</a:t>
            </a:r>
          </a:p>
          <a:p>
            <a:pPr>
              <a:buFont typeface="Wingdings" pitchFamily="2" charset="2"/>
              <a:buChar char="§"/>
            </a:pPr>
            <a:endParaRPr lang="cs-CZ" sz="2000" dirty="0" smtClean="0">
              <a:latin typeface="Univers Com 55" pitchFamily="34" charset="-18"/>
              <a:sym typeface="Wingdings" pitchFamily="2" charset="2"/>
            </a:endParaRPr>
          </a:p>
          <a:p>
            <a:pPr lvl="1"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Uchazeč (NTK) je jediný </a:t>
            </a:r>
            <a:r>
              <a:rPr lang="cs-CZ" sz="2000" dirty="0" smtClean="0">
                <a:solidFill>
                  <a:srgbClr val="FF0000"/>
                </a:solidFill>
                <a:latin typeface="Univers Com 55" pitchFamily="34" charset="-18"/>
                <a:sym typeface="Wingdings" pitchFamily="2" charset="2"/>
              </a:rPr>
              <a:t>příjemce podpory</a:t>
            </a:r>
            <a:endParaRPr lang="cs-CZ" sz="2000" dirty="0" smtClean="0">
              <a:latin typeface="Univers Com 55" pitchFamily="34" charset="-18"/>
              <a:sym typeface="Wingdings" pitchFamily="2" charset="2"/>
            </a:endParaRPr>
          </a:p>
          <a:p>
            <a:pPr lvl="1"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Uchazeč (NTK) je </a:t>
            </a:r>
            <a:r>
              <a:rPr lang="cs-CZ" sz="2000" dirty="0" smtClean="0">
                <a:solidFill>
                  <a:srgbClr val="FF0000"/>
                </a:solidFill>
                <a:latin typeface="Univers Com 55" pitchFamily="34" charset="-18"/>
                <a:sym typeface="Wingdings" pitchFamily="2" charset="2"/>
              </a:rPr>
              <a:t>koordinátorem</a:t>
            </a: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 a </a:t>
            </a:r>
            <a:r>
              <a:rPr lang="cs-CZ" sz="2000" dirty="0" smtClean="0">
                <a:solidFill>
                  <a:srgbClr val="FF0000"/>
                </a:solidFill>
                <a:latin typeface="Univers Com 55" pitchFamily="34" charset="-18"/>
                <a:sym typeface="Wingdings" pitchFamily="2" charset="2"/>
              </a:rPr>
              <a:t>administrátorem</a:t>
            </a: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 konsorcia</a:t>
            </a:r>
          </a:p>
          <a:p>
            <a:pPr lvl="1"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Uchazeč (NTK) </a:t>
            </a:r>
            <a:r>
              <a:rPr lang="cs-CZ" sz="2000" dirty="0" smtClean="0">
                <a:solidFill>
                  <a:srgbClr val="FF0000"/>
                </a:solidFill>
                <a:latin typeface="Univers Com 55" pitchFamily="34" charset="-18"/>
                <a:sym typeface="Wingdings" pitchFamily="2" charset="2"/>
              </a:rPr>
              <a:t>zajišťuje veškeré nákupy EIZ</a:t>
            </a:r>
            <a:endParaRPr lang="cs-CZ" sz="2000" dirty="0" smtClean="0">
              <a:latin typeface="Univers Com 55" pitchFamily="34" charset="-18"/>
              <a:sym typeface="Wingdings" pitchFamily="2" charset="2"/>
            </a:endParaRPr>
          </a:p>
          <a:p>
            <a:pPr lvl="1"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Uchazeč (NTK) je odpovědný za </a:t>
            </a:r>
            <a:r>
              <a:rPr lang="cs-CZ" sz="2000" dirty="0" smtClean="0">
                <a:solidFill>
                  <a:srgbClr val="FF0000"/>
                </a:solidFill>
                <a:latin typeface="Univers Com 55" pitchFamily="34" charset="-18"/>
                <a:sym typeface="Wingdings" pitchFamily="2" charset="2"/>
              </a:rPr>
              <a:t>řádné plnění cílů </a:t>
            </a: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projektu vůči MŠMT</a:t>
            </a:r>
          </a:p>
          <a:p>
            <a:pPr lvl="1">
              <a:buFont typeface="Wingdings" pitchFamily="2" charset="2"/>
              <a:buChar char="§"/>
            </a:pPr>
            <a:r>
              <a:rPr lang="cs-CZ" sz="2000" dirty="0">
                <a:latin typeface="Univers Com 55" pitchFamily="34" charset="-18"/>
              </a:rPr>
              <a:t>Poskytovatel nezasahuje do kompetencí </a:t>
            </a:r>
            <a:r>
              <a:rPr lang="cs-CZ" sz="2000" dirty="0" smtClean="0">
                <a:latin typeface="Univers Com 55" pitchFamily="34" charset="-18"/>
              </a:rPr>
              <a:t> v rámci strategie řízení projektu uchazeče/příjemce podpory.</a:t>
            </a:r>
            <a:endParaRPr lang="cs-CZ" sz="2000" dirty="0" smtClean="0">
              <a:latin typeface="Univers Com 55" pitchFamily="34" charset="-18"/>
              <a:sym typeface="Wingdings" pitchFamily="2" charset="2"/>
            </a:endParaRPr>
          </a:p>
          <a:p>
            <a:pPr lvl="1">
              <a:buFont typeface="Wingdings" pitchFamily="2" charset="2"/>
              <a:buChar char="§"/>
            </a:pPr>
            <a:endParaRPr lang="cs-CZ" sz="2000" dirty="0" smtClean="0">
              <a:latin typeface="Univers Com 55" pitchFamily="34" charset="-18"/>
              <a:sym typeface="Wingdings" pitchFamily="2" charset="2"/>
            </a:endParaRPr>
          </a:p>
          <a:p>
            <a:pPr lvl="1">
              <a:buFont typeface="Wingdings" pitchFamily="2" charset="2"/>
              <a:buChar char="§"/>
            </a:pPr>
            <a:endParaRPr lang="cs-CZ" sz="2000" dirty="0" smtClean="0">
              <a:latin typeface="Univers Com 55" pitchFamily="32" charset="0"/>
              <a:sym typeface="Wingdings" pitchFamily="2" charset="2"/>
            </a:endParaRPr>
          </a:p>
          <a:p>
            <a:pPr lvl="1">
              <a:buFont typeface="Wingdings" pitchFamily="2" charset="2"/>
              <a:buChar char="§"/>
            </a:pPr>
            <a:endParaRPr lang="cs-CZ" sz="1600" dirty="0" smtClean="0">
              <a:latin typeface="Univers Com 55" pitchFamily="32" charset="0"/>
              <a:sym typeface="Wingdings" pitchFamily="2" charset="2"/>
            </a:endParaRPr>
          </a:p>
          <a:p>
            <a:pPr lvl="2">
              <a:buFont typeface="Wingdings" pitchFamily="2" charset="2"/>
              <a:buChar char="§"/>
            </a:pPr>
            <a:endParaRPr lang="cs-CZ" sz="2000" dirty="0" smtClean="0">
              <a:latin typeface="Univers Com 55" pitchFamily="32" charset="0"/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endParaRPr lang="cs-CZ" sz="2000" dirty="0" smtClean="0">
              <a:latin typeface="Univers Com 55" pitchFamily="32" charset="0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sz="2000" dirty="0" smtClean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sz="3600" dirty="0" smtClean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dirty="0" smtClean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dirty="0" smtClean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dirty="0" smtClean="0"/>
          </a:p>
        </p:txBody>
      </p:sp>
      <p:sp>
        <p:nvSpPr>
          <p:cNvPr id="5123" name="Zástupný symbol pro obsah 2"/>
          <p:cNvSpPr txBox="1">
            <a:spLocks/>
          </p:cNvSpPr>
          <p:nvPr/>
        </p:nvSpPr>
        <p:spPr bwMode="auto">
          <a:xfrm>
            <a:off x="1692275" y="333375"/>
            <a:ext cx="6911975" cy="863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sz="3200" dirty="0">
                <a:latin typeface="Univers Com 55" pitchFamily="32" charset="0"/>
                <a:sym typeface="Wingdings" pitchFamily="2" charset="2"/>
              </a:rPr>
              <a:t>Zadávací dokumentace programu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obsah 2"/>
          <p:cNvSpPr>
            <a:spLocks noGrp="1"/>
          </p:cNvSpPr>
          <p:nvPr>
            <p:ph idx="1"/>
          </p:nvPr>
        </p:nvSpPr>
        <p:spPr>
          <a:xfrm>
            <a:off x="1692275" y="1341438"/>
            <a:ext cx="6932613" cy="5111750"/>
          </a:xfrm>
          <a:solidFill>
            <a:schemeClr val="bg1"/>
          </a:solidFill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Míra podpory (tj. dotace) nesmí překročit </a:t>
            </a:r>
            <a:r>
              <a:rPr lang="cs-CZ" sz="2000" dirty="0" smtClean="0">
                <a:solidFill>
                  <a:srgbClr val="FF0000"/>
                </a:solidFill>
                <a:latin typeface="Univers Com 55" pitchFamily="32" charset="0"/>
                <a:sym typeface="Wingdings" pitchFamily="2" charset="2"/>
              </a:rPr>
              <a:t>75 %</a:t>
            </a: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:</a:t>
            </a:r>
          </a:p>
          <a:p>
            <a:pPr lvl="1"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Vztahuje se na celou dobu řešení projektu</a:t>
            </a:r>
          </a:p>
          <a:p>
            <a:pPr lvl="1"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„..Meziročně nemusí být tato podmínka nutně splněna…“</a:t>
            </a:r>
          </a:p>
          <a:p>
            <a:pPr lvl="1"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Vztahuje se k jednotlivému členu konsorcia</a:t>
            </a:r>
          </a:p>
          <a:p>
            <a:pPr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Do návrhu projektu je povoleno podrobně rozepsat pouze náklady roku 2013.</a:t>
            </a:r>
          </a:p>
          <a:p>
            <a:pPr>
              <a:buFont typeface="Wingdings" pitchFamily="2" charset="2"/>
              <a:buChar char="§"/>
            </a:pPr>
            <a:endParaRPr lang="cs-CZ" sz="2000" dirty="0" smtClean="0">
              <a:latin typeface="Univers Com 55" pitchFamily="32" charset="0"/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Informace k programu a odpovědi na otázky položené v rámci seminářů pro řešitele najdete na stránkách MŠMT:</a:t>
            </a:r>
          </a:p>
          <a:p>
            <a:pPr marL="0" indent="0">
              <a:buNone/>
            </a:pPr>
            <a:r>
              <a:rPr lang="cs-CZ" sz="2000" dirty="0" smtClean="0">
                <a:latin typeface="Univers Com 55" pitchFamily="32" charset="0"/>
                <a:sym typeface="Wingdings" pitchFamily="2" charset="2"/>
                <a:hlinkClick r:id="rId3"/>
              </a:rPr>
              <a:t>http</a:t>
            </a:r>
            <a:r>
              <a:rPr lang="cs-CZ" sz="2000" dirty="0">
                <a:latin typeface="Univers Com 55" pitchFamily="32" charset="0"/>
                <a:sym typeface="Wingdings" pitchFamily="2" charset="2"/>
                <a:hlinkClick r:id="rId3"/>
              </a:rPr>
              <a:t>://</a:t>
            </a:r>
            <a:r>
              <a:rPr lang="cs-CZ" sz="2000" dirty="0" smtClean="0">
                <a:latin typeface="Univers Com 55" pitchFamily="32" charset="0"/>
                <a:sym typeface="Wingdings" pitchFamily="2" charset="2"/>
                <a:hlinkClick r:id="rId3"/>
              </a:rPr>
              <a:t>www.msmt.cz/vyzkum/program-informace-zaklad-vyzkumu</a:t>
            </a:r>
            <a:endParaRPr lang="cs-CZ" sz="2000" dirty="0">
              <a:latin typeface="Univers Com 55" pitchFamily="32" charset="0"/>
              <a:sym typeface="Wingdings" pitchFamily="2" charset="2"/>
            </a:endParaRPr>
          </a:p>
          <a:p>
            <a:pPr marL="0" indent="0">
              <a:buNone/>
            </a:pPr>
            <a:endParaRPr lang="cs-CZ" sz="2000" dirty="0" smtClean="0">
              <a:latin typeface="Univers Com 55" pitchFamily="32" charset="0"/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Schůzky řešitelů: 10. 1. 2013, 24. 1. 2013</a:t>
            </a:r>
          </a:p>
          <a:p>
            <a:pPr lvl="1">
              <a:buFont typeface="Wingdings" pitchFamily="2" charset="2"/>
              <a:buChar char="§"/>
            </a:pPr>
            <a:endParaRPr lang="cs-CZ" sz="2000" dirty="0" smtClean="0">
              <a:latin typeface="Univers Com 55" pitchFamily="32" charset="0"/>
              <a:sym typeface="Wingdings" pitchFamily="2" charset="2"/>
            </a:endParaRPr>
          </a:p>
          <a:p>
            <a:pPr lvl="1">
              <a:buFont typeface="Wingdings" pitchFamily="2" charset="2"/>
              <a:buChar char="§"/>
            </a:pPr>
            <a:endParaRPr lang="cs-CZ" sz="1600" dirty="0" smtClean="0">
              <a:latin typeface="Univers Com 55" pitchFamily="32" charset="0"/>
              <a:sym typeface="Wingdings" pitchFamily="2" charset="2"/>
            </a:endParaRPr>
          </a:p>
          <a:p>
            <a:pPr lvl="2">
              <a:buFont typeface="Wingdings" pitchFamily="2" charset="2"/>
              <a:buChar char="§"/>
            </a:pPr>
            <a:endParaRPr lang="cs-CZ" sz="2000" dirty="0" smtClean="0">
              <a:latin typeface="Univers Com 55" pitchFamily="32" charset="0"/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endParaRPr lang="cs-CZ" sz="2000" dirty="0" smtClean="0">
              <a:latin typeface="Univers Com 55" pitchFamily="32" charset="0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sz="2000" dirty="0" smtClean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sz="3600" dirty="0" smtClean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dirty="0" smtClean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dirty="0" smtClean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dirty="0" smtClean="0"/>
          </a:p>
        </p:txBody>
      </p:sp>
      <p:sp>
        <p:nvSpPr>
          <p:cNvPr id="5123" name="Zástupný symbol pro obsah 2"/>
          <p:cNvSpPr txBox="1">
            <a:spLocks/>
          </p:cNvSpPr>
          <p:nvPr/>
        </p:nvSpPr>
        <p:spPr bwMode="auto">
          <a:xfrm>
            <a:off x="1692275" y="333375"/>
            <a:ext cx="6911975" cy="863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sz="3200" dirty="0">
                <a:latin typeface="Univers Com 55" pitchFamily="32" charset="0"/>
                <a:sym typeface="Wingdings" pitchFamily="2" charset="2"/>
              </a:rPr>
              <a:t>Zadávací dokumentace programu</a:t>
            </a:r>
          </a:p>
        </p:txBody>
      </p:sp>
    </p:spTree>
    <p:extLst>
      <p:ext uri="{BB962C8B-B14F-4D97-AF65-F5344CB8AC3E}">
        <p14:creationId xmlns:p14="http://schemas.microsoft.com/office/powerpoint/2010/main" val="114769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obsah 2"/>
          <p:cNvSpPr>
            <a:spLocks noGrp="1"/>
          </p:cNvSpPr>
          <p:nvPr>
            <p:ph idx="1"/>
          </p:nvPr>
        </p:nvSpPr>
        <p:spPr>
          <a:xfrm>
            <a:off x="1692275" y="1341438"/>
            <a:ext cx="6932613" cy="5111750"/>
          </a:xfrm>
          <a:solidFill>
            <a:schemeClr val="bg1"/>
          </a:solidFill>
        </p:spPr>
        <p:txBody>
          <a:bodyPr/>
          <a:lstStyle/>
          <a:p>
            <a:pPr>
              <a:buFont typeface="Wingdings" pitchFamily="2" charset="2"/>
              <a:buChar char="§"/>
            </a:pPr>
            <a:endParaRPr lang="cs-CZ" sz="2000" dirty="0" smtClean="0">
              <a:solidFill>
                <a:srgbClr val="FF0000"/>
              </a:solidFill>
              <a:latin typeface="Univers Com 55" pitchFamily="32" charset="0"/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r>
              <a:rPr lang="cs-CZ" sz="2000" dirty="0" smtClean="0">
                <a:solidFill>
                  <a:srgbClr val="FF0000"/>
                </a:solidFill>
                <a:latin typeface="Univers Com 55" pitchFamily="32" charset="0"/>
                <a:sym typeface="Wingdings" pitchFamily="2" charset="2"/>
              </a:rPr>
              <a:t>Název:</a:t>
            </a:r>
          </a:p>
          <a:p>
            <a:pPr marL="0" indent="0">
              <a:buNone/>
            </a:pP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Efektivní zpřístu</a:t>
            </a:r>
            <a:r>
              <a:rPr lang="cs-CZ" sz="2000" dirty="0">
                <a:latin typeface="Univers Com 55" pitchFamily="32" charset="0"/>
                <a:sym typeface="Wingdings" pitchFamily="2" charset="2"/>
              </a:rPr>
              <a:t>p</a:t>
            </a: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nění multioborových licencovaných EIZ, páteře informační infrastruktury výzkumu a vzdělávání.</a:t>
            </a:r>
          </a:p>
          <a:p>
            <a:pPr>
              <a:buFont typeface="Wingdings" pitchFamily="2" charset="2"/>
              <a:buChar char="§"/>
            </a:pPr>
            <a:endParaRPr lang="cs-CZ" sz="2000" dirty="0" smtClean="0">
              <a:solidFill>
                <a:srgbClr val="FF0000"/>
              </a:solidFill>
              <a:latin typeface="Univers Com 55" pitchFamily="32" charset="0"/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r>
              <a:rPr lang="cs-CZ" sz="2000" dirty="0" smtClean="0">
                <a:solidFill>
                  <a:srgbClr val="FF0000"/>
                </a:solidFill>
                <a:latin typeface="Univers Com 55" pitchFamily="32" charset="0"/>
                <a:sym typeface="Wingdings" pitchFamily="2" charset="2"/>
              </a:rPr>
              <a:t>Akronym:</a:t>
            </a: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 </a:t>
            </a:r>
            <a:r>
              <a:rPr lang="cs-CZ" sz="2000" dirty="0" err="1" smtClean="0">
                <a:latin typeface="Univers Com 55" pitchFamily="32" charset="0"/>
                <a:sym typeface="Wingdings" pitchFamily="2" charset="2"/>
              </a:rPr>
              <a:t>Infra</a:t>
            </a: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 </a:t>
            </a:r>
            <a:r>
              <a:rPr lang="cs-CZ" sz="2000" dirty="0" err="1" smtClean="0">
                <a:latin typeface="Univers Com 55" pitchFamily="32" charset="0"/>
                <a:sym typeface="Wingdings" pitchFamily="2" charset="2"/>
              </a:rPr>
              <a:t>VaV</a:t>
            </a:r>
            <a:endParaRPr lang="cs-CZ" sz="2000" dirty="0" smtClean="0">
              <a:latin typeface="Univers Com 55" pitchFamily="32" charset="0"/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endParaRPr lang="cs-CZ" sz="2000" dirty="0" smtClean="0">
              <a:latin typeface="Univers Com 55" pitchFamily="32" charset="0"/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r>
              <a:rPr lang="cs-CZ" sz="2000" dirty="0" smtClean="0">
                <a:solidFill>
                  <a:srgbClr val="FF0000"/>
                </a:solidFill>
                <a:latin typeface="Univers Com 55" pitchFamily="32" charset="0"/>
                <a:sym typeface="Wingdings" pitchFamily="2" charset="2"/>
              </a:rPr>
              <a:t>Řešitelský tým:</a:t>
            </a:r>
            <a:endParaRPr lang="cs-CZ" sz="2000" dirty="0" smtClean="0">
              <a:latin typeface="Univers Com 55" pitchFamily="32" charset="0"/>
              <a:sym typeface="Wingdings" pitchFamily="2" charset="2"/>
            </a:endParaRPr>
          </a:p>
          <a:p>
            <a:pPr lvl="1"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Řešitelka: Žižková</a:t>
            </a:r>
          </a:p>
          <a:p>
            <a:pPr lvl="1"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Administrativní podpora: Sudová</a:t>
            </a:r>
          </a:p>
          <a:p>
            <a:pPr lvl="1"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2" charset="0"/>
                <a:sym typeface="Wingdings" pitchFamily="2" charset="2"/>
              </a:rPr>
              <a:t>Tým: Svoboda, Bayer, Sadílková, Římanová</a:t>
            </a:r>
          </a:p>
          <a:p>
            <a:pPr>
              <a:buFont typeface="Wingdings" pitchFamily="2" charset="2"/>
              <a:buChar char="§"/>
            </a:pPr>
            <a:endParaRPr lang="cs-CZ" sz="2000" dirty="0" smtClean="0">
              <a:latin typeface="Univers Com 55" pitchFamily="32" charset="0"/>
              <a:sym typeface="Wingdings" pitchFamily="2" charset="2"/>
            </a:endParaRPr>
          </a:p>
        </p:txBody>
      </p:sp>
      <p:sp>
        <p:nvSpPr>
          <p:cNvPr id="5123" name="Zástupný symbol pro obsah 2"/>
          <p:cNvSpPr txBox="1">
            <a:spLocks/>
          </p:cNvSpPr>
          <p:nvPr/>
        </p:nvSpPr>
        <p:spPr bwMode="auto">
          <a:xfrm>
            <a:off x="1692275" y="333375"/>
            <a:ext cx="6911975" cy="863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sz="3200" dirty="0" smtClean="0">
                <a:latin typeface="Univers Com 55" pitchFamily="32" charset="0"/>
                <a:sym typeface="Wingdings" pitchFamily="2" charset="2"/>
              </a:rPr>
              <a:t>Projekt NTK</a:t>
            </a:r>
            <a:endParaRPr lang="cs-CZ" sz="3200" dirty="0">
              <a:latin typeface="Univers Com 55" pitchFamily="32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3008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obsah 2"/>
          <p:cNvSpPr>
            <a:spLocks noGrp="1"/>
          </p:cNvSpPr>
          <p:nvPr>
            <p:ph idx="1"/>
          </p:nvPr>
        </p:nvSpPr>
        <p:spPr>
          <a:xfrm>
            <a:off x="1692275" y="1341438"/>
            <a:ext cx="6932613" cy="5111750"/>
          </a:xfrm>
          <a:solidFill>
            <a:schemeClr val="bg1"/>
          </a:solidFill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Stav rozpracování, resp. co chybí: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err="1" smtClean="0">
                <a:latin typeface="Univers Com 55" pitchFamily="34" charset="-18"/>
                <a:sym typeface="Wingdings" pitchFamily="2" charset="2"/>
              </a:rPr>
              <a:t>Dopřesnění</a:t>
            </a: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 finanční části řešení projektu, vyplnění patřičných tabulek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Zajištění povinné Přílohy 2, </a:t>
            </a:r>
            <a:r>
              <a:rPr lang="cs-CZ" sz="2000" dirty="0" err="1" smtClean="0">
                <a:latin typeface="Univers Com 55" pitchFamily="34" charset="-18"/>
                <a:sym typeface="Wingdings" pitchFamily="2" charset="2"/>
              </a:rPr>
              <a:t>tj</a:t>
            </a:r>
            <a:r>
              <a:rPr lang="cs-CZ" sz="2000" dirty="0" smtClean="0">
                <a:latin typeface="Univers Com 55" pitchFamily="34" charset="-18"/>
                <a:sym typeface="Wingdings" pitchFamily="2" charset="2"/>
              </a:rPr>
              <a:t>:</a:t>
            </a:r>
          </a:p>
          <a:p>
            <a:pPr marL="400050" lvl="1" indent="0">
              <a:buNone/>
            </a:pPr>
            <a:endParaRPr lang="cs-CZ" sz="1800" dirty="0" smtClean="0">
              <a:latin typeface="Univers Com 55" pitchFamily="34" charset="-18"/>
              <a:sym typeface="Wingdings" pitchFamily="2" charset="2"/>
            </a:endParaRPr>
          </a:p>
          <a:p>
            <a:pPr marL="114300" indent="0">
              <a:buNone/>
            </a:pPr>
            <a:r>
              <a:rPr lang="cs-CZ" sz="1800" b="1" dirty="0" smtClean="0">
                <a:latin typeface="Univers Com 55" pitchFamily="34" charset="-18"/>
              </a:rPr>
              <a:t>Kopie dokladu/ů </a:t>
            </a:r>
            <a:r>
              <a:rPr lang="cs-CZ" sz="1800" b="1" dirty="0">
                <a:latin typeface="Univers Com 55" pitchFamily="34" charset="-18"/>
              </a:rPr>
              <a:t>o existenci smluvního vztahu mezi uchazečem a dalšími účastníky projektu/uživateli EIZ, </a:t>
            </a:r>
            <a:r>
              <a:rPr lang="cs-CZ" sz="1800" dirty="0">
                <a:latin typeface="Univers Com 55" pitchFamily="34" charset="-18"/>
              </a:rPr>
              <a:t>upravujícího jejich vzájemné vztahy</a:t>
            </a:r>
            <a:r>
              <a:rPr lang="cs-CZ" sz="1800" b="1" dirty="0">
                <a:latin typeface="Univers Com 55" pitchFamily="34" charset="-18"/>
              </a:rPr>
              <a:t> </a:t>
            </a:r>
            <a:r>
              <a:rPr lang="cs-CZ" sz="1800" dirty="0">
                <a:latin typeface="Univers Com 55" pitchFamily="34" charset="-18"/>
              </a:rPr>
              <a:t>související s realizací navrhovaného projektu, tj. zejména jejich závazky týkající se finanční spoluúčasti na nákupech, zpřístupňování a využívání EIZ, závazky a podíly na využívání zpřístupňovaných EIZ, závazky dodržovat licenční podmínky a podmínky programu LR a závazek umožňovat a podílet se na školení uživatelů a propagaci zpřístupňovaných </a:t>
            </a:r>
            <a:r>
              <a:rPr lang="cs-CZ" sz="1800" dirty="0" smtClean="0">
                <a:latin typeface="Univers Com 55" pitchFamily="34" charset="-18"/>
              </a:rPr>
              <a:t>EIZ. </a:t>
            </a:r>
            <a:endParaRPr lang="cs-CZ" sz="1800" dirty="0" smtClean="0">
              <a:latin typeface="Univers Com 55" pitchFamily="34" charset="-18"/>
              <a:sym typeface="Wingdings" pitchFamily="2" charset="2"/>
            </a:endParaRPr>
          </a:p>
          <a:p>
            <a:pPr marL="0" indent="0" eaLnBrk="1" hangingPunct="1">
              <a:buNone/>
            </a:pPr>
            <a:endParaRPr lang="cs-CZ" sz="2000" dirty="0" smtClean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sz="2000" dirty="0" smtClean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sz="2000" dirty="0" smtClean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sz="2000" dirty="0" smtClean="0"/>
          </a:p>
        </p:txBody>
      </p:sp>
      <p:sp>
        <p:nvSpPr>
          <p:cNvPr id="5123" name="Zástupný symbol pro obsah 2"/>
          <p:cNvSpPr txBox="1">
            <a:spLocks/>
          </p:cNvSpPr>
          <p:nvPr/>
        </p:nvSpPr>
        <p:spPr bwMode="auto">
          <a:xfrm>
            <a:off x="1692275" y="333375"/>
            <a:ext cx="6911975" cy="863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sz="3200" dirty="0" smtClean="0">
                <a:latin typeface="Univers Com 55" pitchFamily="32" charset="0"/>
                <a:sym typeface="Wingdings" pitchFamily="2" charset="2"/>
              </a:rPr>
              <a:t>Projekt NTK</a:t>
            </a:r>
            <a:endParaRPr lang="cs-CZ" sz="3200" dirty="0">
              <a:latin typeface="Univers Com 55" pitchFamily="32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3038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obsah 2"/>
          <p:cNvSpPr>
            <a:spLocks noGrp="1"/>
          </p:cNvSpPr>
          <p:nvPr>
            <p:ph idx="1"/>
          </p:nvPr>
        </p:nvSpPr>
        <p:spPr>
          <a:xfrm>
            <a:off x="1692275" y="1341438"/>
            <a:ext cx="6932613" cy="5111750"/>
          </a:xfrm>
          <a:solidFill>
            <a:schemeClr val="bg1"/>
          </a:solidFill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cs-CZ" sz="2000" b="1" dirty="0" smtClean="0">
                <a:solidFill>
                  <a:srgbClr val="FF0000"/>
                </a:solidFill>
                <a:latin typeface="Univers Com 55" pitchFamily="32" charset="0"/>
                <a:sym typeface="Wingdings" pitchFamily="2" charset="2"/>
              </a:rPr>
              <a:t>Dotaz položený k povinné Příloze 2:</a:t>
            </a:r>
          </a:p>
          <a:p>
            <a:pPr marL="0" indent="0">
              <a:buNone/>
            </a:pPr>
            <a:r>
              <a:rPr lang="cs-CZ" sz="2000" b="1" dirty="0" smtClean="0">
                <a:solidFill>
                  <a:srgbClr val="FF0000"/>
                </a:solidFill>
              </a:rPr>
              <a:t>?</a:t>
            </a:r>
            <a:r>
              <a:rPr lang="cs-CZ" sz="2000" dirty="0" smtClean="0"/>
              <a:t> </a:t>
            </a:r>
            <a:r>
              <a:rPr lang="cs-CZ" sz="1800" dirty="0" smtClean="0">
                <a:latin typeface="Univers Com 55" pitchFamily="34" charset="-18"/>
              </a:rPr>
              <a:t>Stačí pro účely přihlášky prohlášení členů konsorcia podepsaná statutárním zástupcem nebo je nutná smlouva mezi uchazečem a členy konsorcia</a:t>
            </a:r>
            <a:r>
              <a:rPr lang="cs-CZ" sz="1800" b="1" dirty="0" smtClean="0">
                <a:solidFill>
                  <a:srgbClr val="FF0000"/>
                </a:solidFill>
                <a:latin typeface="Univers Com 55" pitchFamily="34" charset="-18"/>
              </a:rPr>
              <a:t>?</a:t>
            </a:r>
            <a:r>
              <a:rPr lang="cs-CZ" sz="1800" dirty="0" smtClean="0">
                <a:latin typeface="Univers Com 55" pitchFamily="34" charset="-18"/>
              </a:rPr>
              <a:t> </a:t>
            </a:r>
          </a:p>
          <a:p>
            <a:pPr marL="0" indent="0">
              <a:buNone/>
            </a:pPr>
            <a:endParaRPr lang="cs-CZ" sz="1800" dirty="0" smtClean="0">
              <a:latin typeface="Univers Com 55" pitchFamily="34" charset="-18"/>
            </a:endParaRPr>
          </a:p>
          <a:p>
            <a:pPr marL="0" indent="0">
              <a:buNone/>
            </a:pPr>
            <a:r>
              <a:rPr lang="cs-CZ" sz="1800" b="1" dirty="0" smtClean="0">
                <a:solidFill>
                  <a:srgbClr val="FF0000"/>
                </a:solidFill>
                <a:latin typeface="Univers Com 55" pitchFamily="34" charset="-18"/>
              </a:rPr>
              <a:t>!</a:t>
            </a:r>
            <a:r>
              <a:rPr lang="cs-CZ" sz="1800" dirty="0" smtClean="0">
                <a:solidFill>
                  <a:srgbClr val="FF0000"/>
                </a:solidFill>
                <a:latin typeface="Univers Com 55" pitchFamily="34" charset="-18"/>
              </a:rPr>
              <a:t> </a:t>
            </a:r>
            <a:r>
              <a:rPr lang="cs-CZ" sz="1800" dirty="0" smtClean="0">
                <a:latin typeface="Univers Com 55" pitchFamily="34" charset="-18"/>
              </a:rPr>
              <a:t>Uchazeč je povinen doložit kopií dokladu existenci „smluvního vztahu mezi uchazečem a dalšími účastníky projektu/uživateli EIZ, upravujícího jejich vzájemné vztahy související s realizací navrhovaného projektu, tj.</a:t>
            </a:r>
            <a:r>
              <a:rPr lang="cs-CZ" sz="1800" dirty="0" smtClean="0">
                <a:solidFill>
                  <a:srgbClr val="FF0000"/>
                </a:solidFill>
                <a:latin typeface="Univers Com 55" pitchFamily="34" charset="-18"/>
              </a:rPr>
              <a:t> </a:t>
            </a:r>
            <a:r>
              <a:rPr lang="cs-CZ" sz="1800" dirty="0" smtClean="0">
                <a:latin typeface="Univers Com 55" pitchFamily="34" charset="-18"/>
              </a:rPr>
              <a:t>zejména jejich závazky týkající se finanční spoluúčasti na nákupech, zpřístupňování a využívání EIZ, závazky a podíly na využívání zpřístupňovaných EIZ, závazky dodržovat licenční podmínky a podmínky programu LR a závazek umožňovat a podílet se na školení uživatelů a propagaci zpřístupňovaných EIZ.“ Tj. smlouva musí již existovat při podání návrhu projektu </a:t>
            </a:r>
            <a:r>
              <a:rPr lang="cs-CZ" sz="1800" dirty="0" smtClean="0">
                <a:solidFill>
                  <a:srgbClr val="FF0000"/>
                </a:solidFill>
                <a:latin typeface="Univers Com 55" pitchFamily="34" charset="-18"/>
              </a:rPr>
              <a:t>(způsob </a:t>
            </a:r>
            <a:r>
              <a:rPr lang="cs-CZ" sz="1800" dirty="0">
                <a:solidFill>
                  <a:srgbClr val="FF0000"/>
                </a:solidFill>
                <a:latin typeface="Univers Com 55" pitchFamily="34" charset="-18"/>
              </a:rPr>
              <a:t>„doložení“ je na volbě </a:t>
            </a:r>
            <a:r>
              <a:rPr lang="cs-CZ" sz="1800" dirty="0" smtClean="0">
                <a:solidFill>
                  <a:srgbClr val="FF0000"/>
                </a:solidFill>
                <a:latin typeface="Univers Com 55" pitchFamily="34" charset="-18"/>
              </a:rPr>
              <a:t>uchazeče, nemusí jít ale přímo o smlouvu licenční). 	</a:t>
            </a:r>
          </a:p>
          <a:p>
            <a:pPr eaLnBrk="1" hangingPunct="1">
              <a:buFont typeface="Wingdings" pitchFamily="2" charset="2"/>
              <a:buChar char="§"/>
            </a:pPr>
            <a:endParaRPr lang="cs-CZ" sz="2000" dirty="0" smtClean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sz="2000" dirty="0" smtClean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sz="1600" dirty="0" smtClean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Char char="§"/>
            </a:pPr>
            <a:endParaRPr lang="cs-CZ" sz="1600" dirty="0" smtClean="0"/>
          </a:p>
        </p:txBody>
      </p:sp>
      <p:sp>
        <p:nvSpPr>
          <p:cNvPr id="5123" name="Zástupný symbol pro obsah 2"/>
          <p:cNvSpPr txBox="1">
            <a:spLocks/>
          </p:cNvSpPr>
          <p:nvPr/>
        </p:nvSpPr>
        <p:spPr bwMode="auto">
          <a:xfrm>
            <a:off x="1692275" y="333375"/>
            <a:ext cx="6911975" cy="863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sz="3200" dirty="0" smtClean="0">
                <a:latin typeface="Univers Com 55" pitchFamily="32" charset="0"/>
                <a:sym typeface="Wingdings" pitchFamily="2" charset="2"/>
              </a:rPr>
              <a:t>Projekt NTK</a:t>
            </a:r>
            <a:endParaRPr lang="cs-CZ" sz="3200" dirty="0">
              <a:latin typeface="Univers Com 55" pitchFamily="32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7252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blona_prezentace_BW_MSOFF_2010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sablona_prezentace_BW_MSOFF_2010</Template>
  <TotalTime>196</TotalTime>
  <Words>657</Words>
  <Application>Microsoft Office PowerPoint</Application>
  <PresentationFormat>Předvádění na obrazovce (4:3)</PresentationFormat>
  <Paragraphs>133</Paragraphs>
  <Slides>12</Slides>
  <Notes>6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4" baseType="lpstr">
      <vt:lpstr>sablona_prezentace_BW_MSOFF_2010</vt:lpstr>
      <vt:lpstr>Dokument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Štěpánka</dc:creator>
  <cp:lastModifiedBy>Mirkas</cp:lastModifiedBy>
  <cp:revision>21</cp:revision>
  <dcterms:created xsi:type="dcterms:W3CDTF">2013-01-13T09:56:33Z</dcterms:created>
  <dcterms:modified xsi:type="dcterms:W3CDTF">2013-01-16T14:58:55Z</dcterms:modified>
</cp:coreProperties>
</file>